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14" r:id="rId2"/>
    <p:sldId id="604" r:id="rId3"/>
    <p:sldId id="601" r:id="rId4"/>
    <p:sldId id="602" r:id="rId5"/>
    <p:sldId id="606" r:id="rId6"/>
    <p:sldId id="610" r:id="rId7"/>
    <p:sldId id="611" r:id="rId8"/>
    <p:sldId id="608" r:id="rId9"/>
    <p:sldId id="609" r:id="rId10"/>
    <p:sldId id="605" r:id="rId11"/>
    <p:sldId id="603" r:id="rId12"/>
    <p:sldId id="580" r:id="rId13"/>
    <p:sldId id="607" r:id="rId14"/>
    <p:sldId id="599" r:id="rId15"/>
  </p:sldIdLst>
  <p:sldSz cx="9144000" cy="6858000" type="screen4x3"/>
  <p:notesSz cx="9939338" cy="68072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BDA6F8"/>
    <a:srgbClr val="DBBAFC"/>
    <a:srgbClr val="FF6600"/>
    <a:srgbClr val="ED7D31"/>
    <a:srgbClr val="FAB3B8"/>
    <a:srgbClr val="660066"/>
    <a:srgbClr val="993366"/>
    <a:srgbClr val="D60093"/>
    <a:srgbClr val="0093DD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5" autoAdjust="0"/>
    <p:restoredTop sz="96160" autoAdjust="0"/>
  </p:normalViewPr>
  <p:slideViewPr>
    <p:cSldViewPr snapToGrid="0">
      <p:cViewPr>
        <p:scale>
          <a:sx n="70" d="100"/>
          <a:sy n="70" d="100"/>
        </p:scale>
        <p:origin x="-3036" y="-918"/>
      </p:cViewPr>
      <p:guideLst>
        <p:guide orient="horz" pos="216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6737" cy="3413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286" y="1"/>
            <a:ext cx="4306737" cy="3413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6FD76A8E-F89D-4360-89AB-325054FFDA9B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65808"/>
            <a:ext cx="4306737" cy="34139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286" y="6465808"/>
            <a:ext cx="4306737" cy="34139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B24394E7-2C5E-45E5-A428-8CDAFD732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1236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9056" cy="341393"/>
          </a:xfrm>
          <a:prstGeom prst="rect">
            <a:avLst/>
          </a:prstGeom>
        </p:spPr>
        <p:txBody>
          <a:bodyPr vert="horz" lIns="92190" tIns="46096" rIns="92190" bIns="460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7967" y="1"/>
            <a:ext cx="4309056" cy="341393"/>
          </a:xfrm>
          <a:prstGeom prst="rect">
            <a:avLst/>
          </a:prstGeom>
        </p:spPr>
        <p:txBody>
          <a:bodyPr vert="horz" lIns="92190" tIns="46096" rIns="92190" bIns="460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98B438-EBF4-4651-9684-68DE3B314CDC}" type="datetimeFigureOut">
              <a:rPr lang="ru-RU"/>
              <a:pPr>
                <a:defRPr/>
              </a:pPr>
              <a:t>22.09.2021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50900"/>
            <a:ext cx="3065462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6" rIns="92190" bIns="4609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400" y="3276937"/>
            <a:ext cx="7950543" cy="2678955"/>
          </a:xfrm>
          <a:prstGeom prst="rect">
            <a:avLst/>
          </a:prstGeom>
        </p:spPr>
        <p:txBody>
          <a:bodyPr vert="horz" lIns="92190" tIns="46096" rIns="92190" bIns="46096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65808"/>
            <a:ext cx="4309056" cy="341393"/>
          </a:xfrm>
          <a:prstGeom prst="rect">
            <a:avLst/>
          </a:prstGeom>
        </p:spPr>
        <p:txBody>
          <a:bodyPr vert="horz" lIns="92190" tIns="46096" rIns="92190" bIns="460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7967" y="6465808"/>
            <a:ext cx="4309056" cy="341393"/>
          </a:xfrm>
          <a:prstGeom prst="rect">
            <a:avLst/>
          </a:prstGeom>
        </p:spPr>
        <p:txBody>
          <a:bodyPr vert="horz" wrap="square" lIns="92190" tIns="46096" rIns="92190" bIns="460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E1340A-B4F6-4246-8FF8-32D29996E5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8034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36938" y="850900"/>
            <a:ext cx="3065462" cy="2298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225" indent="-28731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409" indent="-2301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738" indent="-2301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4655" indent="-2301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1810" indent="-2301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8964" indent="-2301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6119" indent="-2301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3272" indent="-2301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7474D-41DF-4788-8C7E-27BF7B69BA6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07933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Соц</a:t>
            </a:r>
            <a:r>
              <a:rPr lang="ru-RU" dirty="0" smtClean="0"/>
              <a:t> </a:t>
            </a:r>
            <a:r>
              <a:rPr lang="ru-RU" dirty="0" err="1" smtClean="0"/>
              <a:t>педа</a:t>
            </a:r>
            <a:endParaRPr lang="ru-RU" dirty="0" smtClean="0"/>
          </a:p>
          <a:p>
            <a:r>
              <a:rPr lang="ru-RU" dirty="0" smtClean="0"/>
              <a:t>Кл рук</a:t>
            </a:r>
          </a:p>
          <a:p>
            <a:r>
              <a:rPr lang="ru-RU" dirty="0" smtClean="0"/>
              <a:t>Про </a:t>
            </a:r>
            <a:r>
              <a:rPr lang="ru-RU" dirty="0" err="1" smtClean="0"/>
              <a:t>персн</a:t>
            </a:r>
            <a:r>
              <a:rPr lang="ru-RU" dirty="0" smtClean="0"/>
              <a:t> данные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1340A-B4F6-4246-8FF8-32D29996E5ED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1340A-B4F6-4246-8FF8-32D29996E5ED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374B-C177-45E5-9871-2EA475AD14EA}" type="datetime1">
              <a:rPr lang="ru-RU" smtClean="0"/>
              <a:pPr>
                <a:defRPr/>
              </a:pPr>
              <a:t>22.09.2021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781E7-C915-450F-9462-A8F798712F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0028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FD721-F6B2-40CC-A48A-C97CEF8B2274}" type="datetime1">
              <a:rPr lang="ru-RU" smtClean="0"/>
              <a:pPr>
                <a:defRPr/>
              </a:pPr>
              <a:t>22.09.2021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635C-9E8F-4F3B-92C0-73DC22D167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9381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D35E-6836-4306-985A-5B561985F01D}" type="datetime1">
              <a:rPr lang="ru-RU" smtClean="0"/>
              <a:pPr>
                <a:defRPr/>
              </a:pPr>
              <a:t>22.09.2021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E51B1-9B1B-4A4A-8705-9B4C162DAF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7073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832AE-C737-454C-A43E-3069817C3D2A}" type="datetime1">
              <a:rPr lang="ru-RU" smtClean="0"/>
              <a:pPr>
                <a:defRPr/>
              </a:pPr>
              <a:t>22.09.2021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06397-B51D-4EBF-B79E-D3D1C11EA2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9726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D8F96-5A23-40E0-9D11-F781F0A28761}" type="datetime1">
              <a:rPr lang="ru-RU" smtClean="0"/>
              <a:pPr>
                <a:defRPr/>
              </a:pPr>
              <a:t>22.09.2021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2573-35B9-4F48-A427-6C7A9192CA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7400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FB2B-40CB-4E21-8BE0-A671A0F0D49C}" type="datetime1">
              <a:rPr lang="ru-RU" smtClean="0"/>
              <a:pPr>
                <a:defRPr/>
              </a:pPr>
              <a:t>22.09.2021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A72A-4F92-41A0-9759-CD7AEF7018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512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A8587-A938-4918-ABE2-44B532E1C27F}" type="datetime1">
              <a:rPr lang="ru-RU" smtClean="0"/>
              <a:pPr>
                <a:defRPr/>
              </a:pPr>
              <a:t>22.09.2021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5356-9C46-453D-A934-CEDE71B686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8637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1E34A-88C6-42CF-9E8F-128C9778B106}" type="datetime1">
              <a:rPr lang="ru-RU" smtClean="0"/>
              <a:pPr>
                <a:defRPr/>
              </a:pPr>
              <a:t>22.09.2021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0997B-8747-4E53-AAE4-C6669ADB5C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6451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837B-A73B-49D2-B541-C62366C33861}" type="datetime1">
              <a:rPr lang="ru-RU" smtClean="0"/>
              <a:pPr>
                <a:defRPr/>
              </a:pPr>
              <a:t>22.09.2021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DB43-5862-4F86-97DC-F4282F9F7D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0825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58409-BF38-422E-8ABD-E188881889A0}" type="datetime1">
              <a:rPr lang="ru-RU" smtClean="0"/>
              <a:pPr>
                <a:defRPr/>
              </a:pPr>
              <a:t>22.09.2021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BB7E-2AB0-4676-9E7F-23B9B70AB7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9991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D86DF-2053-4F70-B53C-B93A8F87491C}" type="datetime1">
              <a:rPr lang="ru-RU" smtClean="0"/>
              <a:pPr>
                <a:defRPr/>
              </a:pPr>
              <a:t>22.09.2021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4050-FDEE-4D1C-99F1-132594B0CC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7074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37E29E-69BD-44FC-B53A-C77058367BDC}" type="datetime1">
              <a:rPr lang="ru-RU" smtClean="0"/>
              <a:pPr>
                <a:defRPr/>
              </a:pPr>
              <a:t>22.09.2021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8959A24-6113-4648-8BF2-95974493FD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aryarkadaryny.kz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joinchat/Or3yIhdco_Y0ZDJi" TargetMode="External"/><Relationship Id="rId5" Type="http://schemas.openxmlformats.org/officeDocument/2006/relationships/hyperlink" Target="mailto:spslab.krg@mail.ru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2800941"/>
            <a:ext cx="9144000" cy="1916832"/>
          </a:xfrm>
          <a:prstGeom prst="rect">
            <a:avLst/>
          </a:prstGeom>
          <a:solidFill>
            <a:srgbClr val="33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256384" y="2933115"/>
            <a:ext cx="8556476" cy="1459234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chemeClr val="bg1"/>
                </a:solidFill>
                <a:latin typeface="Calibri" pitchFamily="34" charset="0"/>
              </a:rPr>
              <a:t>Систематизация </a:t>
            </a:r>
            <a:r>
              <a:rPr lang="ru-RU" altLang="ru-RU" sz="28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altLang="ru-RU" sz="28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Calibri" pitchFamily="34" charset="0"/>
              </a:rPr>
              <a:t>социально-психологического сопровождения</a:t>
            </a:r>
            <a:br>
              <a:rPr lang="ru-RU" altLang="ru-RU" sz="24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Calibri" pitchFamily="34" charset="0"/>
              </a:rPr>
              <a:t>участников образовательного процесса </a:t>
            </a:r>
            <a:r>
              <a:rPr lang="ru-RU" altLang="ru-RU" sz="11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altLang="ru-RU" sz="11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ru-RU" sz="11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altLang="ru-RU" sz="11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АСППМ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6"/>
            <a:ext cx="9121355" cy="209859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290490" y="4216044"/>
            <a:ext cx="6488264" cy="0"/>
          </a:xfrm>
          <a:prstGeom prst="line">
            <a:avLst/>
          </a:prstGeom>
          <a:ln w="22225" cmpd="sng">
            <a:solidFill>
              <a:srgbClr val="EDD1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>
            <a:spLocks/>
          </p:cNvSpPr>
          <p:nvPr/>
        </p:nvSpPr>
        <p:spPr>
          <a:xfrm>
            <a:off x="5945732" y="6639164"/>
            <a:ext cx="3332962" cy="246221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г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. Караганда, 2021 г.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https://saryarkadaryny.kz/images/lo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20" y="1177095"/>
            <a:ext cx="1972405" cy="111572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62844" y="0"/>
            <a:ext cx="6932153" cy="87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65067" rIns="91440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Региональный Научно-Практический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 Центр дополнительного образования для детей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Сарыарка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дарыны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Управления образования Карагандинской области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153136" y="878542"/>
            <a:ext cx="31845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07D02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07D02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2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47" t="23285" r="12053" b="9383"/>
          <a:stretch/>
        </p:blipFill>
        <p:spPr bwMode="auto">
          <a:xfrm>
            <a:off x="117773" y="571291"/>
            <a:ext cx="8929142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6"/>
            <a:ext cx="9121355" cy="209859"/>
          </a:xfrm>
          <a:prstGeom prst="rect">
            <a:avLst/>
          </a:prstGeom>
        </p:spPr>
      </p:pic>
      <p:sp>
        <p:nvSpPr>
          <p:cNvPr id="5" name="Прямоугольник 4"/>
          <p:cNvSpPr>
            <a:spLocks/>
          </p:cNvSpPr>
          <p:nvPr/>
        </p:nvSpPr>
        <p:spPr>
          <a:xfrm>
            <a:off x="0" y="6639094"/>
            <a:ext cx="6457950" cy="246221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</a:rPr>
              <a:t> социально-психологическое сопровождение                      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АСППМ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23220" y="-35367"/>
            <a:ext cx="4792266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" y="0"/>
            <a:ext cx="9030399" cy="57129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9162" y="215071"/>
            <a:ext cx="61722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8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8740" y="298810"/>
            <a:ext cx="5254387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5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23220" y="-35367"/>
            <a:ext cx="4792266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" y="0"/>
            <a:ext cx="9030399" cy="64486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49162" y="215071"/>
            <a:ext cx="61722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8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8740" y="298810"/>
            <a:ext cx="5254387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6"/>
            <a:ext cx="9121355" cy="209859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/>
          </p:cNvSpPr>
          <p:nvPr/>
        </p:nvSpPr>
        <p:spPr>
          <a:xfrm>
            <a:off x="0" y="6639094"/>
            <a:ext cx="6457950" cy="246221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</a:rPr>
              <a:t> социально-психологическое сопровождение                      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АСППМ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00" t="23111" r="12250" b="8000"/>
          <a:stretch/>
        </p:blipFill>
        <p:spPr bwMode="auto">
          <a:xfrm>
            <a:off x="195768" y="644860"/>
            <a:ext cx="8856984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03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760" y="190005"/>
            <a:ext cx="8407730" cy="6382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6"/>
            <a:ext cx="9121355" cy="209859"/>
          </a:xfrm>
          <a:prstGeom prst="rect">
            <a:avLst/>
          </a:prstGeom>
        </p:spPr>
      </p:pic>
      <p:sp>
        <p:nvSpPr>
          <p:cNvPr id="11" name="Прямоугольник 10"/>
          <p:cNvSpPr>
            <a:spLocks/>
          </p:cNvSpPr>
          <p:nvPr/>
        </p:nvSpPr>
        <p:spPr>
          <a:xfrm>
            <a:off x="0" y="6639094"/>
            <a:ext cx="6457950" cy="246221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</a:rPr>
              <a:t> социально-психологическое сопровождение                      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АСППМ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2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567" y="692696"/>
            <a:ext cx="9198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Кто должен создавать условия </a:t>
            </a:r>
            <a:r>
              <a:rPr lang="ru-RU" b="1" dirty="0">
                <a:solidFill>
                  <a:srgbClr val="0070C0"/>
                </a:solidFill>
              </a:rPr>
              <a:t>для эффективного преподавания и </a:t>
            </a:r>
            <a:r>
              <a:rPr lang="ru-RU" b="1" dirty="0" smtClean="0">
                <a:solidFill>
                  <a:srgbClr val="0070C0"/>
                </a:solidFill>
              </a:rPr>
              <a:t>обучения</a:t>
            </a:r>
            <a:r>
              <a:rPr lang="ru-RU" b="1" dirty="0">
                <a:solidFill>
                  <a:srgbClr val="0070C0"/>
                </a:solidFill>
              </a:rPr>
              <a:t>?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402" y="1029663"/>
            <a:ext cx="467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Что представляют собой эти условия?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249402" y="139899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Кому это нужно?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402" y="1768327"/>
            <a:ext cx="854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Какими качествами должен обладать человек, создающий эти условия?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9402" y="2163168"/>
            <a:ext cx="87129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376317" y="2838733"/>
            <a:ext cx="8098943" cy="3521123"/>
            <a:chOff x="3795714" y="3477642"/>
            <a:chExt cx="5240782" cy="2903686"/>
          </a:xfrm>
        </p:grpSpPr>
        <p:sp>
          <p:nvSpPr>
            <p:cNvPr id="9" name="Овал 8"/>
            <p:cNvSpPr/>
            <p:nvPr/>
          </p:nvSpPr>
          <p:spPr>
            <a:xfrm>
              <a:off x="7116263" y="5157192"/>
              <a:ext cx="1920233" cy="122413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Осознанность и Свобода выбора </a:t>
              </a:r>
              <a:r>
                <a:rPr lang="ru-RU" b="1" i="1" dirty="0" smtClean="0"/>
                <a:t>ученики</a:t>
              </a:r>
              <a:endParaRPr lang="ru-RU" b="1" i="1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795714" y="3477642"/>
              <a:ext cx="1944216" cy="122413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Профессиональная компетентность</a:t>
              </a:r>
            </a:p>
            <a:p>
              <a:pPr algn="ctr"/>
              <a:r>
                <a:rPr lang="ru-RU" sz="1600" dirty="0" smtClean="0"/>
                <a:t>Личностная зрелость</a:t>
              </a:r>
              <a:r>
                <a:rPr lang="ru-RU" sz="2400" dirty="0" smtClean="0"/>
                <a:t> </a:t>
              </a:r>
              <a:r>
                <a:rPr lang="ru-RU" b="1" i="1" dirty="0" smtClean="0"/>
                <a:t>психологи</a:t>
              </a:r>
              <a:endParaRPr lang="ru-RU" b="1" i="1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795714" y="5139594"/>
              <a:ext cx="1944216" cy="12241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Профессиональная компетентность</a:t>
              </a:r>
            </a:p>
            <a:p>
              <a:pPr algn="ctr"/>
              <a:r>
                <a:rPr lang="ru-RU" sz="1600" dirty="0" smtClean="0"/>
                <a:t>ответственность/ </a:t>
              </a:r>
              <a:r>
                <a:rPr lang="ru-RU" b="1" i="1" dirty="0" smtClean="0"/>
                <a:t>учителя</a:t>
              </a:r>
              <a:endParaRPr lang="ru-RU" b="1" i="1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116263" y="3573016"/>
              <a:ext cx="1920233" cy="109795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Свобода выбора и ответственность</a:t>
              </a:r>
            </a:p>
            <a:p>
              <a:pPr algn="ctr"/>
              <a:r>
                <a:rPr lang="ru-RU" b="1" i="1" dirty="0" smtClean="0"/>
                <a:t>родители</a:t>
              </a:r>
              <a:endParaRPr lang="ru-RU" b="1" i="1" dirty="0"/>
            </a:p>
          </p:txBody>
        </p:sp>
        <p:cxnSp>
          <p:nvCxnSpPr>
            <p:cNvPr id="13" name="Прямая со стрелкой 12"/>
            <p:cNvCxnSpPr>
              <a:stCxn id="10" idx="5"/>
              <a:endCxn id="9" idx="1"/>
            </p:cNvCxnSpPr>
            <p:nvPr/>
          </p:nvCxnSpPr>
          <p:spPr>
            <a:xfrm>
              <a:off x="5455206" y="4522507"/>
              <a:ext cx="1942269" cy="8139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10" idx="4"/>
              <a:endCxn id="11" idx="0"/>
            </p:cNvCxnSpPr>
            <p:nvPr/>
          </p:nvCxnSpPr>
          <p:spPr>
            <a:xfrm>
              <a:off x="4767822" y="4701778"/>
              <a:ext cx="0" cy="43781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stCxn id="12" idx="4"/>
            </p:cNvCxnSpPr>
            <p:nvPr/>
          </p:nvCxnSpPr>
          <p:spPr>
            <a:xfrm>
              <a:off x="8076380" y="4670972"/>
              <a:ext cx="5174" cy="48622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10" idx="6"/>
              <a:endCxn id="12" idx="2"/>
            </p:cNvCxnSpPr>
            <p:nvPr/>
          </p:nvCxnSpPr>
          <p:spPr>
            <a:xfrm>
              <a:off x="5739930" y="4089710"/>
              <a:ext cx="1376333" cy="3228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stCxn id="11" idx="6"/>
              <a:endCxn id="9" idx="2"/>
            </p:cNvCxnSpPr>
            <p:nvPr/>
          </p:nvCxnSpPr>
          <p:spPr>
            <a:xfrm>
              <a:off x="5739930" y="5751662"/>
              <a:ext cx="1376333" cy="1759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723220" y="-35367"/>
            <a:ext cx="4792266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" y="0"/>
            <a:ext cx="9030399" cy="571291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649162" y="215071"/>
            <a:ext cx="61722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8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68740" y="298810"/>
            <a:ext cx="5254387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6"/>
            <a:ext cx="9121355" cy="209859"/>
          </a:xfrm>
          <a:prstGeom prst="rect">
            <a:avLst/>
          </a:prstGeom>
        </p:spPr>
      </p:pic>
      <p:sp>
        <p:nvSpPr>
          <p:cNvPr id="24" name="Прямоугольник 23"/>
          <p:cNvSpPr>
            <a:spLocks/>
          </p:cNvSpPr>
          <p:nvPr/>
        </p:nvSpPr>
        <p:spPr>
          <a:xfrm>
            <a:off x="0" y="6639094"/>
            <a:ext cx="6457950" cy="246221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</a:rPr>
              <a:t> социально-психологическое сопровождение                      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АСППМ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1836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Социально-психологическое  сопровождение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93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723220" y="-35367"/>
            <a:ext cx="4792266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" y="0"/>
            <a:ext cx="9030399" cy="397226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49162" y="215071"/>
            <a:ext cx="61722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8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6"/>
            <a:ext cx="9121355" cy="209859"/>
          </a:xfrm>
          <a:prstGeom prst="rect">
            <a:avLst/>
          </a:prstGeom>
        </p:spPr>
      </p:pic>
      <p:sp>
        <p:nvSpPr>
          <p:cNvPr id="10" name="Прямоугольник 9"/>
          <p:cNvSpPr>
            <a:spLocks/>
          </p:cNvSpPr>
          <p:nvPr/>
        </p:nvSpPr>
        <p:spPr>
          <a:xfrm>
            <a:off x="5945732" y="6639164"/>
            <a:ext cx="3332962" cy="246221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г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. Караганда, 2021 г.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26A74B34-83EE-49B5-AE5C-87DA1842194B}"/>
              </a:ext>
            </a:extLst>
          </p:cNvPr>
          <p:cNvSpPr>
            <a:spLocks noGrp="1"/>
          </p:cNvSpPr>
          <p:nvPr/>
        </p:nvSpPr>
        <p:spPr>
          <a:xfrm>
            <a:off x="3062865" y="398624"/>
            <a:ext cx="5765734" cy="5864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1223" b="2967"/>
          <a:stretch/>
        </p:blipFill>
        <p:spPr>
          <a:xfrm>
            <a:off x="4273484" y="709684"/>
            <a:ext cx="4461083" cy="2784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07264" y="4079396"/>
            <a:ext cx="72866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Тел.: 8 7212 420782</a:t>
            </a:r>
          </a:p>
          <a:p>
            <a:pPr algn="ctr"/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эл.адрес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spslab.krg@mail.ru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Телеграмм канал: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https://t.me/joinchat/Or3yIhdco_Y0ZDJi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г. Караганда, ул. Алиханова, 19,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каб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 17</a:t>
            </a:r>
          </a:p>
        </p:txBody>
      </p:sp>
    </p:spTree>
    <p:extLst>
      <p:ext uri="{BB962C8B-B14F-4D97-AF65-F5344CB8AC3E}">
        <p14:creationId xmlns="" xmlns:p14="http://schemas.microsoft.com/office/powerpoint/2010/main" val="22545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6"/>
            <a:ext cx="9121355" cy="209859"/>
          </a:xfrm>
          <a:prstGeom prst="rect">
            <a:avLst/>
          </a:prstGeom>
        </p:spPr>
      </p:pic>
      <p:sp>
        <p:nvSpPr>
          <p:cNvPr id="6" name="Прямоугольник 5"/>
          <p:cNvSpPr>
            <a:spLocks/>
          </p:cNvSpPr>
          <p:nvPr/>
        </p:nvSpPr>
        <p:spPr>
          <a:xfrm>
            <a:off x="0" y="6639094"/>
            <a:ext cx="6457950" cy="246221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</a:rPr>
              <a:t> социально-психологическое сопровождение                      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АСППМ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/>
          <a:srcRect l="24462" t="36408" r="50635" b="38827"/>
          <a:stretch/>
        </p:blipFill>
        <p:spPr bwMode="auto">
          <a:xfrm>
            <a:off x="682388" y="1214649"/>
            <a:ext cx="5423539" cy="398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979"/>
          <a:stretch/>
        </p:blipFill>
        <p:spPr>
          <a:xfrm>
            <a:off x="7833815" y="5554640"/>
            <a:ext cx="1028233" cy="95362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23220" y="-35367"/>
            <a:ext cx="4792266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" y="0"/>
            <a:ext cx="9030399" cy="57129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00353" y="68240"/>
            <a:ext cx="5601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Виртуальное пространственное развитие</a:t>
            </a:r>
          </a:p>
        </p:txBody>
      </p:sp>
    </p:spTree>
    <p:extLst>
      <p:ext uri="{BB962C8B-B14F-4D97-AF65-F5344CB8AC3E}">
        <p14:creationId xmlns="" xmlns:p14="http://schemas.microsoft.com/office/powerpoint/2010/main" val="27750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 cstate="print"/>
          <a:srcRect l="25022" t="37749" r="50356" b="38079"/>
          <a:stretch/>
        </p:blipFill>
        <p:spPr bwMode="auto">
          <a:xfrm>
            <a:off x="535465" y="1034715"/>
            <a:ext cx="8050423" cy="460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6"/>
            <a:ext cx="9121355" cy="209859"/>
          </a:xfrm>
          <a:prstGeom prst="rect">
            <a:avLst/>
          </a:prstGeom>
        </p:spPr>
      </p:pic>
      <p:sp>
        <p:nvSpPr>
          <p:cNvPr id="9" name="Прямоугольник 8"/>
          <p:cNvSpPr>
            <a:spLocks/>
          </p:cNvSpPr>
          <p:nvPr/>
        </p:nvSpPr>
        <p:spPr>
          <a:xfrm>
            <a:off x="0" y="6639094"/>
            <a:ext cx="6457950" cy="246221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</a:rPr>
              <a:t> социально-психологическое сопровождение                      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АСППМ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4" cstate="print"/>
          <a:srcRect l="23613" t="35377" r="49854" b="37736"/>
          <a:stretch/>
        </p:blipFill>
        <p:spPr bwMode="auto">
          <a:xfrm>
            <a:off x="204716" y="270135"/>
            <a:ext cx="1433015" cy="1353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979"/>
          <a:stretch/>
        </p:blipFill>
        <p:spPr>
          <a:xfrm>
            <a:off x="7833815" y="5554640"/>
            <a:ext cx="1028233" cy="953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08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6"/>
            <a:ext cx="9121355" cy="209859"/>
          </a:xfrm>
          <a:prstGeom prst="rect">
            <a:avLst/>
          </a:prstGeom>
        </p:spPr>
      </p:pic>
      <p:sp>
        <p:nvSpPr>
          <p:cNvPr id="7" name="Прямоугольник 6"/>
          <p:cNvSpPr>
            <a:spLocks/>
          </p:cNvSpPr>
          <p:nvPr/>
        </p:nvSpPr>
        <p:spPr>
          <a:xfrm>
            <a:off x="0" y="6639094"/>
            <a:ext cx="6457950" cy="246221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</a:rPr>
              <a:t> социально-психологическое сопровождение                      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АСППМ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39551" y="680285"/>
            <a:ext cx="8002869" cy="5070809"/>
            <a:chOff x="20938" y="1195359"/>
            <a:chExt cx="8968400" cy="5517231"/>
          </a:xfrm>
        </p:grpSpPr>
        <p:pic>
          <p:nvPicPr>
            <p:cNvPr id="13" name="Рисунок 12"/>
            <p:cNvPicPr/>
            <p:nvPr/>
          </p:nvPicPr>
          <p:blipFill rotWithShape="1">
            <a:blip r:embed="rId3" cstate="print"/>
            <a:srcRect l="24621" t="37723" r="50157" b="38434"/>
            <a:stretch/>
          </p:blipFill>
          <p:spPr bwMode="auto">
            <a:xfrm>
              <a:off x="20938" y="1195359"/>
              <a:ext cx="8968400" cy="55172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323528" y="1847200"/>
              <a:ext cx="3732121" cy="280593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279142" y="2062036"/>
              <a:ext cx="3732121" cy="431929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/>
          <p:nvPr/>
        </p:nvPicPr>
        <p:blipFill rotWithShape="1">
          <a:blip r:embed="rId4" cstate="print"/>
          <a:srcRect l="23613" t="35377" r="49854" b="37736"/>
          <a:stretch/>
        </p:blipFill>
        <p:spPr bwMode="auto">
          <a:xfrm>
            <a:off x="204716" y="270135"/>
            <a:ext cx="1433015" cy="1353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979"/>
          <a:stretch/>
        </p:blipFill>
        <p:spPr>
          <a:xfrm>
            <a:off x="7833815" y="5554640"/>
            <a:ext cx="1028233" cy="953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67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567" y="2958264"/>
            <a:ext cx="9198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Кто должен создавать условия </a:t>
            </a:r>
            <a:r>
              <a:rPr lang="ru-RU" b="1" dirty="0">
                <a:solidFill>
                  <a:srgbClr val="0070C0"/>
                </a:solidFill>
              </a:rPr>
              <a:t>для эффективного преподавания и </a:t>
            </a:r>
            <a:r>
              <a:rPr lang="ru-RU" b="1" dirty="0" smtClean="0">
                <a:solidFill>
                  <a:srgbClr val="0070C0"/>
                </a:solidFill>
              </a:rPr>
              <a:t>обучения</a:t>
            </a:r>
            <a:r>
              <a:rPr lang="ru-RU" b="1" dirty="0">
                <a:solidFill>
                  <a:srgbClr val="0070C0"/>
                </a:solidFill>
              </a:rPr>
              <a:t>?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36" y="3268411"/>
            <a:ext cx="467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Что представляют собой эти условия?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1232362" y="36159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Кому это нужно?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919" y="3982588"/>
            <a:ext cx="854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Какими качествами должен обладать человек, создающий эти условия?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5698" y="2929208"/>
            <a:ext cx="87129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723220" y="-35367"/>
            <a:ext cx="4792266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" y="0"/>
            <a:ext cx="9030399" cy="571291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649162" y="215071"/>
            <a:ext cx="61722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8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68740" y="298810"/>
            <a:ext cx="5254387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6"/>
            <a:ext cx="9121355" cy="209859"/>
          </a:xfrm>
          <a:prstGeom prst="rect">
            <a:avLst/>
          </a:prstGeom>
        </p:spPr>
      </p:pic>
      <p:sp>
        <p:nvSpPr>
          <p:cNvPr id="24" name="Прямоугольник 23"/>
          <p:cNvSpPr>
            <a:spLocks/>
          </p:cNvSpPr>
          <p:nvPr/>
        </p:nvSpPr>
        <p:spPr>
          <a:xfrm>
            <a:off x="0" y="6639094"/>
            <a:ext cx="6457950" cy="246221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</a:rPr>
              <a:t> социально-психологическое сопровождение                      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АСППМ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80434" y="1730571"/>
            <a:ext cx="5352522" cy="92333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Человеческий капитал </a:t>
            </a:r>
            <a:r>
              <a:rPr lang="ru-RU" b="1" dirty="0">
                <a:solidFill>
                  <a:schemeClr val="accent1"/>
                </a:solidFill>
              </a:rPr>
              <a:t>— </a:t>
            </a:r>
            <a:r>
              <a:rPr lang="ru-RU" dirty="0">
                <a:solidFill>
                  <a:schemeClr val="accent1"/>
                </a:solidFill>
              </a:rPr>
              <a:t>главный фактор формирования и развития инновационной экономики и экономики знаний государства.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35698" y="4378142"/>
            <a:ext cx="87129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9" name="Рисунок 28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979"/>
          <a:stretch/>
        </p:blipFill>
        <p:spPr>
          <a:xfrm>
            <a:off x="0" y="600497"/>
            <a:ext cx="2502191" cy="227181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373506" y="4904882"/>
            <a:ext cx="1349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АСППМ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8596" y="491319"/>
            <a:ext cx="11945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</a:rPr>
              <a:t>HR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97038" y="655092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VUCA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422" y="4681183"/>
            <a:ext cx="277005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ПЕДАГОГИ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ПРОФЕССИОНАЛЬНЫЕ 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КОМПЕТЕНТНЫЕ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ДУХОВНО-НРАВСТВЕННЫЕ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ОТВЕТСТВЕННЫЕ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63132" y="5393138"/>
            <a:ext cx="88036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Штриховая стрелка вправо 32"/>
          <p:cNvSpPr/>
          <p:nvPr/>
        </p:nvSpPr>
        <p:spPr>
          <a:xfrm>
            <a:off x="6387151" y="5213446"/>
            <a:ext cx="614149" cy="484632"/>
          </a:xfrm>
          <a:prstGeom prst="striped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4" name="Штриховая стрелка вправо 33"/>
          <p:cNvSpPr/>
          <p:nvPr/>
        </p:nvSpPr>
        <p:spPr>
          <a:xfrm>
            <a:off x="3127611" y="5174776"/>
            <a:ext cx="598227" cy="484632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37297" y="4710754"/>
            <a:ext cx="236263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КОМПЕТЕНТНОЕ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ОТВЕТСТВЕННОЕ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ПРОФЕССИОНАЛЬНОЕ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СОПРОВОЖДЕНИЕ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5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9DB43-5862-4F86-97DC-F4282F9F7D2C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" y="0"/>
            <a:ext cx="9030399" cy="57129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9162" y="215071"/>
            <a:ext cx="61722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8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6"/>
            <a:ext cx="9121355" cy="209859"/>
          </a:xfrm>
          <a:prstGeom prst="rect">
            <a:avLst/>
          </a:prstGeom>
        </p:spPr>
      </p:pic>
      <p:sp>
        <p:nvSpPr>
          <p:cNvPr id="8" name="Прямоугольник 7"/>
          <p:cNvSpPr>
            <a:spLocks/>
          </p:cNvSpPr>
          <p:nvPr/>
        </p:nvSpPr>
        <p:spPr>
          <a:xfrm>
            <a:off x="0" y="6639094"/>
            <a:ext cx="6457950" cy="246221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</a:rPr>
              <a:t> социально-психологическое сопровождение                      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АСППМ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6383" y="-13648"/>
            <a:ext cx="1679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АСППМ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 l="5672" t="12902" r="45771" b="8935"/>
          <a:stretch>
            <a:fillRect/>
          </a:stretch>
        </p:blipFill>
        <p:spPr bwMode="auto">
          <a:xfrm>
            <a:off x="287341" y="748061"/>
            <a:ext cx="2797053" cy="2814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6020" t="15891" r="50000" b="6259"/>
          <a:stretch>
            <a:fillRect/>
          </a:stretch>
        </p:blipFill>
        <p:spPr bwMode="auto">
          <a:xfrm>
            <a:off x="3290309" y="846162"/>
            <a:ext cx="2428103" cy="268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l="6915" t="16687" r="50000" b="7055"/>
          <a:stretch>
            <a:fillRect/>
          </a:stretch>
        </p:blipFill>
        <p:spPr bwMode="auto">
          <a:xfrm>
            <a:off x="6155140" y="832516"/>
            <a:ext cx="2517085" cy="278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 l="5920" t="30219" r="49701" b="35393"/>
          <a:stretch>
            <a:fillRect/>
          </a:stretch>
        </p:blipFill>
        <p:spPr bwMode="auto">
          <a:xfrm>
            <a:off x="504965" y="3982881"/>
            <a:ext cx="4598032" cy="222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00004" y="673657"/>
          <a:ext cx="7829595" cy="570613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86455"/>
                <a:gridCol w="1311874"/>
                <a:gridCol w="1311874"/>
                <a:gridCol w="1311874"/>
                <a:gridCol w="1707518"/>
              </a:tblGrid>
              <a:tr h="437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Регион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Педагогов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Учащихся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Психологов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участников ОП на 1 психолога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ctr"/>
                </a:tc>
              </a:tr>
              <a:tr h="229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/>
                        <a:t>Абайский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1570</a:t>
                      </a:r>
                      <a:endParaRPr lang="ru-RU" sz="1600" b="0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8836</a:t>
                      </a:r>
                      <a:endParaRPr lang="ru-RU" sz="1600" b="0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41</a:t>
                      </a:r>
                      <a:endParaRPr lang="ru-RU" sz="1600" b="0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/>
                        <a:t>253</a:t>
                      </a:r>
                      <a:endParaRPr lang="ru-RU" sz="1600" b="1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</a:tr>
              <a:tr h="2188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/>
                        <a:t>Актогайский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/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</a:tr>
              <a:tr h="229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Балхаш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1658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12898</a:t>
                      </a:r>
                      <a:endParaRPr lang="ru-RU" sz="1600" b="0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57</a:t>
                      </a:r>
                      <a:endParaRPr lang="ru-RU" sz="1600" b="0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/>
                        <a:t>255</a:t>
                      </a:r>
                      <a:endParaRPr lang="ru-RU" sz="1600" b="1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</a:tr>
              <a:tr h="229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/>
                        <a:t>Бухар-Жырауский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1101</a:t>
                      </a:r>
                      <a:endParaRPr lang="ru-RU" sz="1600" b="0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6952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33</a:t>
                      </a:r>
                      <a:endParaRPr lang="ru-RU" sz="1600" b="0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/>
                        <a:t>244</a:t>
                      </a:r>
                      <a:endParaRPr lang="ru-RU" sz="1600" b="1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</a:tr>
              <a:tr h="229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/>
                        <a:t>Жанааркинский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795</a:t>
                      </a:r>
                      <a:endParaRPr lang="ru-RU" sz="1600" b="0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5425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18</a:t>
                      </a:r>
                      <a:endParaRPr lang="ru-RU" sz="1600" b="0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</a:rPr>
                        <a:t>345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</a:tr>
              <a:tr h="229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/>
                        <a:t>Жезказган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2056</a:t>
                      </a:r>
                      <a:endParaRPr lang="ru-RU" sz="1600" b="0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16201</a:t>
                      </a:r>
                      <a:endParaRPr lang="ru-RU" sz="1600" b="0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35</a:t>
                      </a:r>
                      <a:endParaRPr lang="ru-RU" sz="1600" b="0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521</a:t>
                      </a:r>
                      <a:endParaRPr lang="ru-RU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</a:tr>
              <a:tr h="229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Караганда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9162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76985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132</a:t>
                      </a:r>
                      <a:endParaRPr lang="ru-RU" sz="1600" b="0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</a:rPr>
                        <a:t>652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</a:tr>
              <a:tr h="229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Каражал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512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3273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13</a:t>
                      </a:r>
                      <a:endParaRPr lang="ru-RU" sz="1600" b="0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/>
                        <a:t>291</a:t>
                      </a:r>
                      <a:endParaRPr lang="ru-RU" sz="1600" b="1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</a:tr>
              <a:tr h="2188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Каркаралинский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/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</a:tr>
              <a:tr h="229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/>
                        <a:t>Нуринский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513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2502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17</a:t>
                      </a:r>
                      <a:endParaRPr lang="ru-RU" sz="1600" b="0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/>
                        <a:t>177</a:t>
                      </a:r>
                      <a:endParaRPr lang="ru-RU" sz="1600" b="1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</a:tr>
              <a:tr h="229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Областные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204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649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5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/>
                        <a:t>170</a:t>
                      </a:r>
                      <a:endParaRPr lang="ru-RU" sz="1600" b="1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</a:tr>
              <a:tr h="2188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Осакаровский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/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</a:tr>
              <a:tr h="229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Приозерск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222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2161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8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/>
                        <a:t>297</a:t>
                      </a:r>
                      <a:endParaRPr lang="ru-RU" sz="1600" b="1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</a:tr>
              <a:tr h="229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Сарань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749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5706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13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</a:rPr>
                        <a:t>496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</a:tr>
              <a:tr h="229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/>
                        <a:t>Сатпаев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1374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12454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22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</a:rPr>
                        <a:t>628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</a:tr>
              <a:tr h="229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Темиртау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2596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25508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47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</a:rPr>
                        <a:t>597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</a:tr>
              <a:tr h="2188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/>
                        <a:t>Улытауский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/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</a:tr>
              <a:tr h="229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Шахтинск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903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8238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25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</a:rPr>
                        <a:t>365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</a:tr>
              <a:tr h="229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/>
                        <a:t>Шетский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833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5061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27</a:t>
                      </a:r>
                      <a:endParaRPr lang="ru-RU" sz="1600" b="0" i="0" u="none" strike="noStrike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/>
                        <a:t>218</a:t>
                      </a:r>
                      <a:endParaRPr lang="ru-RU" sz="1600" b="1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</a:tr>
              <a:tr h="229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/>
                        <a:t>по области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/>
                        <a:t>24248</a:t>
                      </a:r>
                      <a:endParaRPr lang="ru-RU" sz="1600" b="1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/>
                        <a:t>192849</a:t>
                      </a:r>
                      <a:endParaRPr lang="ru-RU" sz="1600" b="1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/>
                        <a:t>493</a:t>
                      </a:r>
                      <a:endParaRPr lang="ru-RU" sz="1600" b="1" i="0" u="none" strike="noStrike" dirty="0">
                        <a:solidFill>
                          <a:srgbClr val="212529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</a:rPr>
                        <a:t>440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8912" marR="8912" marT="8912" marB="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23220" y="-35367"/>
            <a:ext cx="4792266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" y="0"/>
            <a:ext cx="9030399" cy="477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6"/>
            <a:ext cx="9121355" cy="209859"/>
          </a:xfrm>
          <a:prstGeom prst="rect">
            <a:avLst/>
          </a:prstGeom>
        </p:spPr>
      </p:pic>
      <p:sp>
        <p:nvSpPr>
          <p:cNvPr id="8" name="Прямоугольник 7"/>
          <p:cNvSpPr>
            <a:spLocks/>
          </p:cNvSpPr>
          <p:nvPr/>
        </p:nvSpPr>
        <p:spPr>
          <a:xfrm>
            <a:off x="6011341" y="6639164"/>
            <a:ext cx="3332962" cy="246221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г</a:t>
            </a:r>
            <a:r>
              <a:rPr lang="ru-RU" sz="1600" b="1" dirty="0" smtClean="0">
                <a:solidFill>
                  <a:srgbClr val="0070C0"/>
                </a:solidFill>
              </a:rPr>
              <a:t>. Караганда                    2021г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9899" y="-40944"/>
            <a:ext cx="1514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3200" dirty="0" smtClean="0">
                <a:solidFill>
                  <a:srgbClr val="FFC000"/>
                </a:solidFill>
              </a:rPr>
              <a:t>АСППМ</a:t>
            </a:r>
            <a:endParaRPr lang="ru-RU" sz="3200" dirty="0">
              <a:solidFill>
                <a:srgbClr val="FFC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0399" cy="4810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6"/>
            <a:ext cx="9121355" cy="209859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/>
          </p:cNvSpPr>
          <p:nvPr/>
        </p:nvSpPr>
        <p:spPr>
          <a:xfrm>
            <a:off x="6011341" y="6639164"/>
            <a:ext cx="3332962" cy="246221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г</a:t>
            </a:r>
            <a:r>
              <a:rPr lang="ru-RU" sz="1600" b="1" dirty="0" smtClean="0">
                <a:solidFill>
                  <a:srgbClr val="0070C0"/>
                </a:solidFill>
              </a:rPr>
              <a:t>. Караганда                    2021г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7584" y="-27296"/>
            <a:ext cx="1491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3200" dirty="0">
                <a:solidFill>
                  <a:srgbClr val="FFC000"/>
                </a:solidFill>
              </a:rPr>
              <a:t>АСППМ</a:t>
            </a:r>
            <a:endParaRPr lang="ru-RU" sz="3200" b="1" dirty="0">
              <a:solidFill>
                <a:srgbClr val="FFC000"/>
              </a:solidFill>
              <a:latin typeface="Calibri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32598" y="769200"/>
          <a:ext cx="7933483" cy="562110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90987"/>
                <a:gridCol w="2059397"/>
                <a:gridCol w="848123"/>
                <a:gridCol w="1254515"/>
                <a:gridCol w="848123"/>
                <a:gridCol w="1484215"/>
                <a:gridCol w="848123"/>
              </a:tblGrid>
              <a:tr h="501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/>
                        <a:t>№ </a:t>
                      </a:r>
                      <a:r>
                        <a:rPr lang="ru-RU" sz="1600" b="1" u="none" strike="noStrike" dirty="0" err="1"/>
                        <a:t>п</a:t>
                      </a:r>
                      <a:r>
                        <a:rPr lang="ru-RU" sz="1600" b="1" u="none" strike="noStrike" dirty="0"/>
                        <a:t>/</a:t>
                      </a:r>
                      <a:r>
                        <a:rPr lang="ru-RU" sz="1600" b="1" u="none" strike="noStrike" dirty="0" err="1"/>
                        <a:t>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/>
                        <a:t>Регион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/>
                        <a:t>Всего школ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/>
                        <a:t>Зачислены в систему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/>
                        <a:t>охват в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/>
                        <a:t>Задействованы в системе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/>
                        <a:t>охват в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ctr"/>
                </a:tc>
              </a:tr>
              <a:tr h="250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/>
                        <a:t>Абайский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</a:tr>
              <a:tr h="250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/>
                        <a:t>Актогайский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0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Балхаш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B0F0"/>
                          </a:solidFill>
                        </a:rPr>
                        <a:t>47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</a:tr>
              <a:tr h="250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Бухар-Жырауский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46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39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</a:tr>
              <a:tr h="250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Жанааркинский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27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37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</a:tr>
              <a:tr h="250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Жезказган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29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</a:tr>
              <a:tr h="2506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Караганда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80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52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B0F0"/>
                          </a:solidFill>
                        </a:rPr>
                        <a:t>65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</a:tr>
              <a:tr h="250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Каражал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0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/>
                        <a:t>Каркаралинский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06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/>
                        <a:t>Нуринский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</a:tr>
              <a:tr h="250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Областные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0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/>
                        <a:t>Осакаровский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06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Приозерск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</a:tr>
              <a:tr h="2506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Сарань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B0F0"/>
                          </a:solidFill>
                        </a:rPr>
                        <a:t>63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</a:tr>
              <a:tr h="2506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Сатпаев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B0F0"/>
                          </a:solidFill>
                        </a:rPr>
                        <a:t>85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</a:tr>
              <a:tr h="2506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Темиртау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29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97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B0F0"/>
                          </a:solidFill>
                        </a:rPr>
                        <a:t>87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</a:tr>
              <a:tr h="250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/>
                        <a:t>Улытауский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06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Шахтинск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B0F0"/>
                          </a:solidFill>
                        </a:rPr>
                        <a:t>50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</a:tr>
              <a:tr h="2506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Шетский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48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/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</a:tr>
              <a:tr h="313315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501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267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58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140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31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33" marR="9133" marT="9133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2134" y="728260"/>
          <a:ext cx="8379728" cy="496895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33269"/>
                <a:gridCol w="900752"/>
                <a:gridCol w="1405720"/>
                <a:gridCol w="1139242"/>
                <a:gridCol w="1153582"/>
                <a:gridCol w="980248"/>
                <a:gridCol w="1066915"/>
              </a:tblGrid>
              <a:tr h="570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Регион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/>
                        <a:t>Тест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/>
                        <a:t>Кол-во пользователей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/>
                        <a:t>Консультация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/>
                        <a:t>Кол-во пользователей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/>
                        <a:t>Коррекция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/>
                        <a:t>Кол-во пользователей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5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/>
                        <a:t>Абайский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/>
                        <a:t>Актогайский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95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/>
                        <a:t>Балхаш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394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00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/>
                        <a:t>Бухар-Жырауский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5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/>
                        <a:t>Жанааркинский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5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/>
                        <a:t>Жезказган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518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5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/>
                        <a:t>Караганда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2718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818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964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5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/>
                        <a:t>Каражал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0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/>
                        <a:t>Каркаралинский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95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/>
                        <a:t>Нуринский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509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/>
                        <a:t>Осакаровский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4512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5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/>
                        <a:t>Приозерск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415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5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/>
                        <a:t>Сарань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509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5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/>
                        <a:t>Сатпаев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298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9826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1040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5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/>
                        <a:t>Темиртау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1918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887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/>
                        <a:t>Улытауский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95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/>
                        <a:t>Шахтинск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37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5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/>
                        <a:t>Шетский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391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5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/>
                        <a:t>по области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761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17671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801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3087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1010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0" marR="8210" marT="82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0399" cy="4810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7584" y="-27296"/>
            <a:ext cx="1491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3200" dirty="0">
                <a:solidFill>
                  <a:srgbClr val="FFC000"/>
                </a:solidFill>
              </a:rPr>
              <a:t>АСППМ</a:t>
            </a:r>
            <a:endParaRPr lang="ru-RU" sz="3200" b="1" dirty="0">
              <a:solidFill>
                <a:srgbClr val="FFC000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6"/>
            <a:ext cx="9121355" cy="209859"/>
          </a:xfrm>
          <a:prstGeom prst="rect">
            <a:avLst/>
          </a:prstGeom>
        </p:spPr>
      </p:pic>
      <p:sp>
        <p:nvSpPr>
          <p:cNvPr id="9" name="Прямоугольник 8"/>
          <p:cNvSpPr>
            <a:spLocks/>
          </p:cNvSpPr>
          <p:nvPr/>
        </p:nvSpPr>
        <p:spPr>
          <a:xfrm>
            <a:off x="6011341" y="6639164"/>
            <a:ext cx="3332962" cy="246221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г</a:t>
            </a:r>
            <a:r>
              <a:rPr lang="ru-RU" sz="1600" b="1" dirty="0" smtClean="0">
                <a:solidFill>
                  <a:srgbClr val="0070C0"/>
                </a:solidFill>
              </a:rPr>
              <a:t>. Караганда                    2021г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16221</TotalTime>
  <Words>576</Words>
  <Application>Microsoft Office PowerPoint</Application>
  <PresentationFormat>Экран (4:3)</PresentationFormat>
  <Paragraphs>460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Систематизация  социально-психологического сопровождения участников образовательного процесса   АСППМ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Beybut S. Esenbaev</dc:creator>
  <cp:lastModifiedBy>aerisheva</cp:lastModifiedBy>
  <cp:revision>1187</cp:revision>
  <cp:lastPrinted>2021-09-20T20:54:33Z</cp:lastPrinted>
  <dcterms:created xsi:type="dcterms:W3CDTF">2017-06-19T05:07:51Z</dcterms:created>
  <dcterms:modified xsi:type="dcterms:W3CDTF">2021-09-22T06:42:24Z</dcterms:modified>
</cp:coreProperties>
</file>